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3"/>
  </p:notesMasterIdLst>
  <p:handoutMasterIdLst>
    <p:handoutMasterId r:id="rId24"/>
  </p:handoutMasterIdLst>
  <p:sldIdLst>
    <p:sldId id="404" r:id="rId2"/>
    <p:sldId id="258" r:id="rId3"/>
    <p:sldId id="407" r:id="rId4"/>
    <p:sldId id="408" r:id="rId5"/>
    <p:sldId id="308" r:id="rId6"/>
    <p:sldId id="373" r:id="rId7"/>
    <p:sldId id="418" r:id="rId8"/>
    <p:sldId id="384" r:id="rId9"/>
    <p:sldId id="397" r:id="rId10"/>
    <p:sldId id="405" r:id="rId11"/>
    <p:sldId id="409" r:id="rId12"/>
    <p:sldId id="410" r:id="rId13"/>
    <p:sldId id="406" r:id="rId14"/>
    <p:sldId id="411" r:id="rId15"/>
    <p:sldId id="412" r:id="rId16"/>
    <p:sldId id="415" r:id="rId17"/>
    <p:sldId id="413" r:id="rId18"/>
    <p:sldId id="414" r:id="rId19"/>
    <p:sldId id="416" r:id="rId20"/>
    <p:sldId id="417" r:id="rId21"/>
    <p:sldId id="420" r:id="rId22"/>
  </p:sldIdLst>
  <p:sldSz cx="9144000" cy="5143500" type="screen16x9"/>
  <p:notesSz cx="6858000" cy="9144000"/>
  <p:embeddedFontLst>
    <p:embeddedFont>
      <p:font typeface="Avenir Roman" panose="02000503020000020003" pitchFamily="2" charset="0"/>
      <p:regular r:id="rId25"/>
      <p:bold r:id="rId26"/>
      <p:italic r:id="rId27"/>
      <p:boldItalic r:id="rId28"/>
    </p:embeddedFont>
    <p:embeddedFont>
      <p:font typeface="Dosis ExtraLight" panose="020F0502020204030204" pitchFamily="34" charset="0"/>
      <p:regular r:id="rId29"/>
      <p:bold r:id="rId30"/>
      <p:italic r:id="rId31"/>
      <p:boldItalic r:id="rId32"/>
    </p:embeddedFont>
    <p:embeddedFont>
      <p:font typeface="Titillium Web Light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9237C30-7942-DC46-8654-0A2C9DFFAA6E}">
          <p14:sldIdLst>
            <p14:sldId id="404"/>
            <p14:sldId id="258"/>
            <p14:sldId id="407"/>
            <p14:sldId id="408"/>
            <p14:sldId id="308"/>
            <p14:sldId id="373"/>
            <p14:sldId id="418"/>
            <p14:sldId id="384"/>
            <p14:sldId id="397"/>
            <p14:sldId id="405"/>
            <p14:sldId id="409"/>
            <p14:sldId id="410"/>
            <p14:sldId id="406"/>
            <p14:sldId id="411"/>
            <p14:sldId id="412"/>
            <p14:sldId id="415"/>
            <p14:sldId id="413"/>
            <p14:sldId id="414"/>
            <p14:sldId id="416"/>
            <p14:sldId id="417"/>
            <p14:sldId id="4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C3BEB3-927D-401A-BDA4-7A8510F2EFAA}">
  <a:tblStyle styleId="{75C3BEB3-927D-401A-BDA4-7A8510F2EF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6"/>
    <p:restoredTop sz="82102"/>
  </p:normalViewPr>
  <p:slideViewPr>
    <p:cSldViewPr snapToGrid="0" snapToObjects="1">
      <p:cViewPr>
        <p:scale>
          <a:sx n="95" d="100"/>
          <a:sy n="95" d="100"/>
        </p:scale>
        <p:origin x="1712" y="7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72C38-1CDE-DE4D-89A4-016CA887C6F2}" type="datetimeFigureOut">
              <a:rPr lang="en-US" smtClean="0"/>
              <a:t>12/7/20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758C6-E664-8747-910B-7C0F3C4B4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42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1489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Google Shape;403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6" name="Google Shape;403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374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Google Shape;384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8" name="Google Shape;384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Horizon Europe, and in particular its second Pillar, will help create a sustainable future where Europeans are healthier and more prosperous and live in a fair and inclusive society that achieves environmental sustainability and respects planetary boundaries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ec.europa.eu</a:t>
            </a:r>
            <a:r>
              <a:rPr lang="nl-NL" dirty="0"/>
              <a:t>/info/sites/info/files/</a:t>
            </a:r>
            <a:r>
              <a:rPr lang="nl-NL" dirty="0" err="1"/>
              <a:t>research_and_innovation</a:t>
            </a:r>
            <a:r>
              <a:rPr lang="nl-NL" dirty="0"/>
              <a:t>/</a:t>
            </a:r>
            <a:r>
              <a:rPr lang="nl-NL" dirty="0" err="1"/>
              <a:t>strategy_on_research_and_innovation</a:t>
            </a:r>
            <a:r>
              <a:rPr lang="nl-NL" dirty="0"/>
              <a:t>/</a:t>
            </a:r>
            <a:r>
              <a:rPr lang="nl-NL" dirty="0" err="1"/>
              <a:t>documents</a:t>
            </a:r>
            <a:r>
              <a:rPr lang="nl-NL" dirty="0"/>
              <a:t>/ec_rtd_he-co-design-activities-report_102019_.pdf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ec.europa.eu</a:t>
            </a:r>
            <a:r>
              <a:rPr lang="nl-NL" dirty="0"/>
              <a:t>/info/sites/info/files/</a:t>
            </a:r>
            <a:r>
              <a:rPr lang="nl-NL" dirty="0" err="1"/>
              <a:t>research_and_innovation</a:t>
            </a:r>
            <a:r>
              <a:rPr lang="nl-NL" dirty="0"/>
              <a:t>/</a:t>
            </a:r>
            <a:r>
              <a:rPr lang="nl-NL" dirty="0" err="1"/>
              <a:t>strategy_on_research_and_innovation</a:t>
            </a:r>
            <a:r>
              <a:rPr lang="nl-NL" dirty="0"/>
              <a:t>/</a:t>
            </a:r>
            <a:r>
              <a:rPr lang="nl-NL" dirty="0" err="1"/>
              <a:t>documents</a:t>
            </a:r>
            <a:r>
              <a:rPr lang="nl-NL" dirty="0"/>
              <a:t>/ec_rtd_he-co-design-activities-report_102019_.pdf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4112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4035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Swiss-</a:t>
            </a:r>
            <a:r>
              <a:rPr lang="nl-NL" dirty="0" err="1"/>
              <a:t>core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1213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9920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p1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56" name="Google Shape;2956;p10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957" name="Google Shape;2957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4" name="Google Shape;3014;p10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015" name="Google Shape;3015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7" name="Google Shape;3077;p10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078" name="Google Shape;3078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9" name="Google Shape;3179;p10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180" name="Google Shape;3180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chemeClr val="accent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1" name="Google Shape;3231;p11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3232" name="Google Shape;3232;p11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9" name="Google Shape;3289;p11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290" name="Google Shape;3290;p11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2" name="Google Shape;3352;p11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353" name="Google Shape;3353;p11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4" name="Google Shape;3454;p11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455" name="Google Shape;3455;p11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5" name="Google Shape;3505;p1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2"/>
                </a:solidFill>
              </a:defRPr>
            </a:lvl1pPr>
            <a:lvl2pPr lvl="1">
              <a:buNone/>
              <a:defRPr>
                <a:solidFill>
                  <a:schemeClr val="accent2"/>
                </a:solidFill>
              </a:defRPr>
            </a:lvl2pPr>
            <a:lvl3pPr lvl="2">
              <a:buNone/>
              <a:defRPr>
                <a:solidFill>
                  <a:schemeClr val="accent2"/>
                </a:solidFill>
              </a:defRPr>
            </a:lvl3pPr>
            <a:lvl4pPr lvl="3">
              <a:buNone/>
              <a:defRPr>
                <a:solidFill>
                  <a:schemeClr val="accent2"/>
                </a:solidFill>
              </a:defRPr>
            </a:lvl4pPr>
            <a:lvl5pPr lvl="4">
              <a:buNone/>
              <a:defRPr>
                <a:solidFill>
                  <a:schemeClr val="accent2"/>
                </a:solidFill>
              </a:defRPr>
            </a:lvl5pPr>
            <a:lvl6pPr lvl="5">
              <a:buNone/>
              <a:defRPr>
                <a:solidFill>
                  <a:schemeClr val="accent2"/>
                </a:solidFill>
              </a:defRPr>
            </a:lvl6pPr>
            <a:lvl7pPr lvl="6">
              <a:buNone/>
              <a:defRPr>
                <a:solidFill>
                  <a:schemeClr val="accent2"/>
                </a:solidFill>
              </a:defRPr>
            </a:lvl7pPr>
            <a:lvl8pPr lvl="7">
              <a:buNone/>
              <a:defRPr>
                <a:solidFill>
                  <a:schemeClr val="accent2"/>
                </a:solidFill>
              </a:defRPr>
            </a:lvl8pPr>
            <a:lvl9pPr lvl="8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77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▪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●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○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■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60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9" name="Google Shape;4039;p36"/>
          <p:cNvSpPr txBox="1">
            <a:spLocks noGrp="1"/>
          </p:cNvSpPr>
          <p:nvPr>
            <p:ph type="subTitle" idx="4294967295"/>
          </p:nvPr>
        </p:nvSpPr>
        <p:spPr>
          <a:xfrm>
            <a:off x="640231" y="170099"/>
            <a:ext cx="4863900" cy="7848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br>
              <a:rPr lang="en-US" sz="3200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</a:br>
            <a:br>
              <a:rPr lang="en-US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</a:br>
            <a:r>
              <a:rPr lang="en-US" i="1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  <a:t>Thinking differently about Impact (AISES course)</a:t>
            </a:r>
          </a:p>
          <a:p>
            <a:pPr marL="0" indent="0">
              <a:buNone/>
            </a:pPr>
            <a:r>
              <a:rPr lang="en-US" i="1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  <a:t>creating </a:t>
            </a:r>
            <a:r>
              <a:rPr lang="en-US" i="1" dirty="0" err="1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  <a:t>competative</a:t>
            </a:r>
            <a:r>
              <a:rPr lang="en-US" i="1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  <a:t> EU-proposal</a:t>
            </a:r>
            <a:br>
              <a:rPr lang="en-US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</a:br>
            <a:br>
              <a:rPr lang="en-US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</a:br>
            <a:br>
              <a:rPr lang="en-US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</a:br>
            <a:br>
              <a:rPr lang="en-US" sz="1800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</a:br>
            <a:r>
              <a:rPr lang="en-US" sz="1800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  <a:t>Danielle de Boer</a:t>
            </a:r>
            <a:br>
              <a:rPr lang="en-US" sz="1800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</a:br>
            <a:r>
              <a:rPr lang="en-US" sz="1800" dirty="0" err="1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  <a:t>danielle@innofius.com</a:t>
            </a:r>
            <a:endParaRPr lang="en-US" sz="1800" dirty="0">
              <a:solidFill>
                <a:srgbClr val="D3EBD5"/>
              </a:solidFill>
              <a:highlight>
                <a:srgbClr val="01597F"/>
              </a:highlight>
              <a:latin typeface="+mj-lt"/>
            </a:endParaRPr>
          </a:p>
          <a:p>
            <a:pPr marL="0" indent="0">
              <a:buNone/>
            </a:pPr>
            <a:br>
              <a:rPr lang="en-US" sz="1800" dirty="0">
                <a:solidFill>
                  <a:srgbClr val="D3EBD5"/>
                </a:solidFill>
                <a:highlight>
                  <a:srgbClr val="01597F"/>
                </a:highlight>
                <a:latin typeface="+mj-lt"/>
              </a:rPr>
            </a:br>
            <a:r>
              <a:rPr lang="en-US" sz="1800" dirty="0">
                <a:solidFill>
                  <a:srgbClr val="D3EBD5"/>
                </a:solidFill>
                <a:highlight>
                  <a:srgbClr val="01597F"/>
                </a:highlight>
              </a:rPr>
              <a:t>https://</a:t>
            </a:r>
            <a:r>
              <a:rPr lang="en-US" sz="1800" dirty="0" err="1">
                <a:solidFill>
                  <a:srgbClr val="D3EBD5"/>
                </a:solidFill>
                <a:highlight>
                  <a:srgbClr val="01597F"/>
                </a:highlight>
              </a:rPr>
              <a:t>www.linkedin.com</a:t>
            </a:r>
            <a:r>
              <a:rPr lang="en-US" sz="1800" dirty="0">
                <a:solidFill>
                  <a:srgbClr val="D3EBD5"/>
                </a:solidFill>
                <a:highlight>
                  <a:srgbClr val="01597F"/>
                </a:highlight>
              </a:rPr>
              <a:t>/in/</a:t>
            </a:r>
            <a:r>
              <a:rPr lang="en-US" sz="1800" dirty="0" err="1">
                <a:solidFill>
                  <a:srgbClr val="D3EBD5"/>
                </a:solidFill>
                <a:highlight>
                  <a:srgbClr val="01597F"/>
                </a:highlight>
              </a:rPr>
              <a:t>danielledeboer</a:t>
            </a:r>
            <a:r>
              <a:rPr lang="en-US" sz="1800" dirty="0">
                <a:solidFill>
                  <a:srgbClr val="D3EBD5"/>
                </a:solidFill>
                <a:highlight>
                  <a:srgbClr val="01597F"/>
                </a:highlight>
              </a:rPr>
              <a:t>/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D3EBD5"/>
              </a:solidFill>
              <a:highlight>
                <a:srgbClr val="01597F"/>
              </a:highlight>
              <a:latin typeface="+mj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200" dirty="0">
              <a:solidFill>
                <a:srgbClr val="D3EBD5"/>
              </a:solidFill>
              <a:highlight>
                <a:srgbClr val="01597F"/>
              </a:highlight>
              <a:latin typeface="+mj-lt"/>
            </a:endParaRPr>
          </a:p>
        </p:txBody>
      </p:sp>
      <p:sp>
        <p:nvSpPr>
          <p:cNvPr id="4041" name="Google Shape;4041;p3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+mj-lt"/>
              </a:rPr>
              <a:t>1</a:t>
            </a:fld>
            <a:endParaRPr>
              <a:latin typeface="+mj-lt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0A7BF7E-15B7-FA45-ADB7-BFF1D0AD1C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231" y="195802"/>
            <a:ext cx="3836148" cy="7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7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10A7B-8367-8341-B45E-83AA83A2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23" y="140523"/>
            <a:ext cx="8489079" cy="857400"/>
          </a:xfrm>
        </p:spPr>
        <p:txBody>
          <a:bodyPr/>
          <a:lstStyle/>
          <a:p>
            <a:r>
              <a:rPr lang="en-BE" dirty="0"/>
              <a:t>Impact through Ecosystem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E042C-0B98-B642-8F71-1A24DBAB60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019FFD6-1520-AF4C-9CE0-38E2C6E76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7" y="3181596"/>
            <a:ext cx="3629936" cy="13279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8DFFE7C-4C7A-BA44-B037-8ACABD608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7" y="1440014"/>
            <a:ext cx="3562326" cy="137546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C39F660-CC01-214B-A7E0-9B5E8BD9D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63" y="1440014"/>
            <a:ext cx="3463637" cy="293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2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B243-AEBA-9243-A185-645CA662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567" y="565654"/>
            <a:ext cx="7239104" cy="857400"/>
          </a:xfrm>
        </p:spPr>
        <p:txBody>
          <a:bodyPr/>
          <a:lstStyle/>
          <a:p>
            <a:r>
              <a:rPr lang="en-BE" dirty="0"/>
              <a:t>Disciplinary boundary crosser</a:t>
            </a:r>
            <a:br>
              <a:rPr lang="en-BE" dirty="0"/>
            </a:br>
            <a:r>
              <a:rPr lang="en-BE" dirty="0"/>
              <a:t>RU main change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36C19-A7CA-CE47-942F-7EC1277978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2BA0762-B56D-2440-AC43-A8D83E50C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86" y="1430999"/>
            <a:ext cx="2864390" cy="33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75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76FC2-9B62-0E46-9FF2-D2E4F2AC3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00" y="258112"/>
            <a:ext cx="6761100" cy="857400"/>
          </a:xfrm>
        </p:spPr>
        <p:txBody>
          <a:bodyPr/>
          <a:lstStyle/>
          <a:p>
            <a:r>
              <a:rPr lang="en-BE" dirty="0"/>
              <a:t>Skills for Impact in EU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268ED-CD54-D74A-99C8-48E1D7C313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6C66E4A-88E1-7546-9D02-2C3EAB545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25" y="1115512"/>
            <a:ext cx="5782950" cy="358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72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34FD-7AEF-B449-847C-1C0F77A4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567" y="421741"/>
            <a:ext cx="6761100" cy="857400"/>
          </a:xfrm>
        </p:spPr>
        <p:txBody>
          <a:bodyPr/>
          <a:lstStyle/>
          <a:p>
            <a:r>
              <a:rPr lang="en-BE" dirty="0"/>
              <a:t>Open Innovation for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C5745-0FD3-8341-83EA-1B5D7FD668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EF1D5-3437-5E44-BA3A-99C3B177F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67" y="1279141"/>
            <a:ext cx="5891586" cy="30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9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1BB1-1F96-3A4B-863A-1011CAA0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Innovation dimension in the Research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89C5E-BABD-E343-9530-D6A0AB5554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7B2077-7AF7-4943-9504-05FCB84D0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37" y="1772153"/>
            <a:ext cx="5421690" cy="28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2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71703-1E8B-2344-98BB-79C1644B6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1" y="1804497"/>
            <a:ext cx="2342534" cy="857400"/>
          </a:xfrm>
        </p:spPr>
        <p:txBody>
          <a:bodyPr/>
          <a:lstStyle/>
          <a:p>
            <a:r>
              <a:rPr lang="en-BE" dirty="0"/>
              <a:t>Ecosystems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AFA57-29BB-B043-9CD8-CC8A664B4E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182421C4-9AD3-E74A-906B-69FEE9AF6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273" y="374907"/>
            <a:ext cx="2184076" cy="228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F5A6BE8-C080-9645-904D-6068A2DC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289" y="447707"/>
            <a:ext cx="1845409" cy="178543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FE9ACE-2FEA-ED4F-A022-E1587987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764" y="2745303"/>
            <a:ext cx="4078305" cy="217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77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5950-075F-854C-8B61-48B9047C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31" y="431367"/>
            <a:ext cx="6761100" cy="857400"/>
          </a:xfrm>
        </p:spPr>
        <p:txBody>
          <a:bodyPr/>
          <a:lstStyle/>
          <a:p>
            <a:r>
              <a:rPr lang="en-BE" dirty="0"/>
              <a:t>Read more? enoll.org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14D86-3011-1645-832C-8BEAA313C2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DC729E-A1DB-8549-965A-DAE81532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11" y="1407080"/>
            <a:ext cx="6167878" cy="343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80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B4B04-4C82-E04C-9BD0-EAF8014265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7255BB-0869-7A4A-944A-0A3A5C651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2" r="1" b="553"/>
          <a:stretch/>
        </p:blipFill>
        <p:spPr>
          <a:xfrm>
            <a:off x="1846783" y="433137"/>
            <a:ext cx="4968995" cy="450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299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6F8F6-B9A7-CC4D-B2B0-8E966AFEE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EU Consortia for Regional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AE2F3-7C65-3847-8CF3-3F49A5A67B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EBB808-5D67-A249-BD91-DFF4C2C0F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90" y="1732548"/>
            <a:ext cx="7601643" cy="2850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92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43FFD-F35F-784D-BB2A-85C9294D8F2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553927" y="4343683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87C944-37D2-1F47-B6D1-9F2299355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25FA22A-4810-5941-A73A-103EE9155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013F38-016C-8041-BE4D-899DF9277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D14C6C5F-B3AA-1F43-A52B-6EB95974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24597118-6093-8843-9EF9-F40D3D0FF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14">
              <a:extLst>
                <a:ext uri="{FF2B5EF4-FFF2-40B4-BE49-F238E27FC236}">
                  <a16:creationId xmlns:a16="http://schemas.microsoft.com/office/drawing/2014/main" id="{E7CD0966-C2EE-5447-9217-3FBA786A7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A6C686B3-C0D4-7448-919F-E005F1E2A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D4072C16-BA53-5E43-A071-4E5B35501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B3DE5FD5-3AA9-6A43-BD59-2ED66D66C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>
              <a:extLst>
                <a:ext uri="{FF2B5EF4-FFF2-40B4-BE49-F238E27FC236}">
                  <a16:creationId xmlns:a16="http://schemas.microsoft.com/office/drawing/2014/main" id="{FDFB9790-A452-F546-ADAC-7B9A4FFDF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9">
              <a:extLst>
                <a:ext uri="{FF2B5EF4-FFF2-40B4-BE49-F238E27FC236}">
                  <a16:creationId xmlns:a16="http://schemas.microsoft.com/office/drawing/2014/main" id="{73A937C5-3A7D-1743-840C-12AA03CE7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1FCC734-CCB6-EB41-AB61-206979565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CF734A-C249-0845-9D7B-FBA691C0E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32B337-F137-8F48-9B4B-C4E3B40CA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BA4BD7C1-595B-DB45-BAC8-3C39E26AD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D0495A3F-5306-E342-BEBF-EF125C332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7">
              <a:extLst>
                <a:ext uri="{FF2B5EF4-FFF2-40B4-BE49-F238E27FC236}">
                  <a16:creationId xmlns:a16="http://schemas.microsoft.com/office/drawing/2014/main" id="{DEF9D8CC-F943-A642-9D68-93452554C1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5EA82749-8F5A-9844-86AC-8BD0FADFA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6E5F47BD-2F04-DF43-8EAF-8B6659BB8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57844886-8AC7-9A4B-BE01-6E9DAA91C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31">
              <a:extLst>
                <a:ext uri="{FF2B5EF4-FFF2-40B4-BE49-F238E27FC236}">
                  <a16:creationId xmlns:a16="http://schemas.microsoft.com/office/drawing/2014/main" id="{DFC0FC80-2136-2549-B9CF-AE201F247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32">
              <a:extLst>
                <a:ext uri="{FF2B5EF4-FFF2-40B4-BE49-F238E27FC236}">
                  <a16:creationId xmlns:a16="http://schemas.microsoft.com/office/drawing/2014/main" id="{626D977A-2EF8-7742-A54E-A29B1287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AA2263A-9CCE-2441-9E53-C66FCBD5F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6F4A55-AFDD-D441-9209-90C96D180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037" y="749590"/>
            <a:ext cx="4694925" cy="2957802"/>
          </a:xfrm>
          <a:prstGeom prst="rect">
            <a:avLst/>
          </a:prstGeom>
        </p:spPr>
      </p:pic>
      <p:pic>
        <p:nvPicPr>
          <p:cNvPr id="29" name="Content Placeholder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3ADABBC-2820-2B49-B0AB-A51A637C6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93" y="662158"/>
            <a:ext cx="3655365" cy="27963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B9B02D-4E5E-F742-9136-DA250BB66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40" y="3522589"/>
            <a:ext cx="4635858" cy="2425687"/>
          </a:xfrm>
          <a:prstGeom prst="rect">
            <a:avLst/>
          </a:prstGeom>
        </p:spPr>
      </p:pic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1D2964AA-1FEC-1C45-98FA-E19C8837D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864" y="878254"/>
            <a:ext cx="1707622" cy="24307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F5EC9B0-4C17-AF46-9C95-1F68E9813219}"/>
              </a:ext>
            </a:extLst>
          </p:cNvPr>
          <p:cNvSpPr txBox="1"/>
          <p:nvPr/>
        </p:nvSpPr>
        <p:spPr>
          <a:xfrm>
            <a:off x="346106" y="307482"/>
            <a:ext cx="9866069" cy="4708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venir" panose="02000503020000020003" pitchFamily="2" charset="0"/>
              </a:rPr>
              <a:t>Learn from City Lab, </a:t>
            </a:r>
            <a:r>
              <a:rPr lang="en-US" sz="2400" b="1" dirty="0" err="1">
                <a:solidFill>
                  <a:srgbClr val="002060"/>
                </a:solidFill>
                <a:latin typeface="Avenir" panose="02000503020000020003" pitchFamily="2" charset="0"/>
              </a:rPr>
              <a:t>Novelog</a:t>
            </a:r>
            <a:r>
              <a:rPr lang="en-US" sz="2400" b="1" dirty="0">
                <a:solidFill>
                  <a:srgbClr val="002060"/>
                </a:solidFill>
                <a:latin typeface="Avenir" panose="02000503020000020003" pitchFamily="2" charset="0"/>
              </a:rPr>
              <a:t> &amp; European Network of Living Labs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C547D9-07A6-074A-90A6-F64E58062855}"/>
              </a:ext>
            </a:extLst>
          </p:cNvPr>
          <p:cNvSpPr txBox="1"/>
          <p:nvPr/>
        </p:nvSpPr>
        <p:spPr>
          <a:xfrm>
            <a:off x="313236" y="2987323"/>
            <a:ext cx="29522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venir" panose="02000503020000020003" pitchFamily="2" charset="0"/>
              </a:rPr>
              <a:t>Integrating factors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AC7168-3844-814D-9145-D66211AE4DB4}"/>
              </a:ext>
            </a:extLst>
          </p:cNvPr>
          <p:cNvSpPr txBox="1"/>
          <p:nvPr/>
        </p:nvSpPr>
        <p:spPr>
          <a:xfrm>
            <a:off x="3649573" y="2823882"/>
            <a:ext cx="27417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venir" panose="02000503020000020003" pitchFamily="2" charset="0"/>
              </a:rPr>
              <a:t>Living labs / MSP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EF3F86-DF8C-A941-861C-CA2312DD00E0}"/>
              </a:ext>
            </a:extLst>
          </p:cNvPr>
          <p:cNvSpPr txBox="1"/>
          <p:nvPr/>
        </p:nvSpPr>
        <p:spPr>
          <a:xfrm>
            <a:off x="5138891" y="4535034"/>
            <a:ext cx="542057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venir" panose="02000503020000020003" pitchFamily="2" charset="0"/>
              </a:rPr>
              <a:t>43 % vs 8% only! No transnational learning, like Health Livings Labs</a:t>
            </a:r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40879521-8315-F947-B3BC-2F38D5584DF9}"/>
              </a:ext>
            </a:extLst>
          </p:cNvPr>
          <p:cNvSpPr/>
          <p:nvPr/>
        </p:nvSpPr>
        <p:spPr>
          <a:xfrm>
            <a:off x="2242106" y="4649831"/>
            <a:ext cx="2856516" cy="243357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8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p1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55" y="363599"/>
            <a:ext cx="3222870" cy="4416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C88DD0-861B-0941-BD78-5496EBE78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598" y="279132"/>
            <a:ext cx="3203416" cy="45007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585C-B5A1-F54D-B859-9586F3F72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31" y="42933"/>
            <a:ext cx="6761100" cy="857400"/>
          </a:xfrm>
        </p:spPr>
        <p:txBody>
          <a:bodyPr/>
          <a:lstStyle/>
          <a:p>
            <a:r>
              <a:rPr lang="en-BE" dirty="0"/>
              <a:t>Bigger transitions towards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5C175-8C12-EB4D-A90D-6260B72ACB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32D96-17DA-CF4A-BAF2-E6B5886CA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59" y="842823"/>
            <a:ext cx="5057195" cy="425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66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3B91C-5E9F-A547-BCE6-02B4B4C747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D3D944-5763-F742-9EFD-9704BF0389B6}"/>
              </a:ext>
            </a:extLst>
          </p:cNvPr>
          <p:cNvSpPr/>
          <p:nvPr/>
        </p:nvSpPr>
        <p:spPr>
          <a:xfrm>
            <a:off x="640231" y="2023901"/>
            <a:ext cx="699247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-apple-system"/>
              </a:rPr>
              <a:t>INNOFIUS specialises in strategy, design and implementation of innovation projects </a:t>
            </a:r>
            <a:br>
              <a:rPr lang="en-GB" dirty="0">
                <a:solidFill>
                  <a:schemeClr val="bg1"/>
                </a:solidFill>
                <a:latin typeface="-apple-system"/>
              </a:rPr>
            </a:br>
            <a:r>
              <a:rPr lang="en-GB" dirty="0">
                <a:solidFill>
                  <a:schemeClr val="bg1"/>
                </a:solidFill>
                <a:latin typeface="-apple-system"/>
              </a:rPr>
              <a:t>(often cross-sectoral open innovation). INNOFIUS builds multi-stakeholder partnerships &amp; ecosystems (quadruple/quintuple helix and Living Labs) needed for bigger societal challenges. </a:t>
            </a:r>
            <a:br>
              <a:rPr lang="en-GB" dirty="0">
                <a:solidFill>
                  <a:schemeClr val="bg1"/>
                </a:solidFill>
                <a:latin typeface="-apple-system"/>
              </a:rPr>
            </a:br>
            <a:br>
              <a:rPr lang="en-GB" dirty="0">
                <a:solidFill>
                  <a:schemeClr val="bg1"/>
                </a:solidFill>
                <a:latin typeface="-apple-system"/>
              </a:rPr>
            </a:br>
            <a:br>
              <a:rPr lang="en-GB" dirty="0">
                <a:solidFill>
                  <a:schemeClr val="bg1"/>
                </a:solidFill>
                <a:latin typeface="-apple-system"/>
              </a:rPr>
            </a:br>
            <a:r>
              <a:rPr lang="en-GB" dirty="0">
                <a:solidFill>
                  <a:schemeClr val="bg1"/>
                </a:solidFill>
                <a:latin typeface="-apple-system"/>
              </a:rPr>
              <a:t>The company supports 'cross-overs' in </a:t>
            </a:r>
            <a:r>
              <a:rPr lang="en-GB" dirty="0" err="1">
                <a:solidFill>
                  <a:schemeClr val="bg1"/>
                </a:solidFill>
                <a:latin typeface="-apple-system"/>
              </a:rPr>
              <a:t>edu</a:t>
            </a:r>
            <a:r>
              <a:rPr lang="en-GB" dirty="0">
                <a:solidFill>
                  <a:schemeClr val="bg1"/>
                </a:solidFill>
                <a:latin typeface="-apple-system"/>
              </a:rPr>
              <a:t>-tech, health-tech, green-tech, sports-sustainability, logistics-smart cities etc. Coaches and professionalizes innovation managers and leaders for systemic change, boundary crossing and evidence-based implementation &amp; innovation monitoring. </a:t>
            </a:r>
            <a:br>
              <a:rPr lang="en-GB" dirty="0">
                <a:solidFill>
                  <a:schemeClr val="bg1"/>
                </a:solidFill>
                <a:latin typeface="-apple-system"/>
              </a:rPr>
            </a:br>
            <a:br>
              <a:rPr lang="en-GB" dirty="0">
                <a:solidFill>
                  <a:schemeClr val="bg1"/>
                </a:solidFill>
                <a:latin typeface="-apple-system"/>
              </a:rPr>
            </a:br>
            <a:r>
              <a:rPr lang="en-GB" dirty="0">
                <a:solidFill>
                  <a:schemeClr val="bg1"/>
                </a:solidFill>
                <a:latin typeface="-apple-system"/>
              </a:rPr>
              <a:t>INNOFIUS also advises in European funding and smart financial engineering schemes usually for innovative multi-stakeholder Research &amp; Innovation projects.</a:t>
            </a:r>
            <a:br>
              <a:rPr lang="en-GB" dirty="0">
                <a:solidFill>
                  <a:schemeClr val="bg1"/>
                </a:solidFill>
              </a:rPr>
            </a:br>
            <a:endParaRPr lang="en-BE" dirty="0">
              <a:solidFill>
                <a:schemeClr val="bg1"/>
              </a:solidFill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59633D2-CEFE-BC45-A4BD-75BB4A2F3D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231" y="366012"/>
            <a:ext cx="3836148" cy="7590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ECEFCA-A4AB-934A-90B0-BAB365F58099}"/>
              </a:ext>
            </a:extLst>
          </p:cNvPr>
          <p:cNvSpPr/>
          <p:nvPr/>
        </p:nvSpPr>
        <p:spPr>
          <a:xfrm>
            <a:off x="640231" y="1262941"/>
            <a:ext cx="3618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dirty="0">
                <a:solidFill>
                  <a:srgbClr val="D3EBD5"/>
                </a:solidFill>
              </a:rPr>
              <a:t>https://</a:t>
            </a:r>
            <a:r>
              <a:rPr lang="en-US" dirty="0" err="1">
                <a:solidFill>
                  <a:srgbClr val="D3EBD5"/>
                </a:solidFill>
              </a:rPr>
              <a:t>www.linkedin.com</a:t>
            </a:r>
            <a:r>
              <a:rPr lang="en-US" dirty="0">
                <a:solidFill>
                  <a:srgbClr val="D3EBD5"/>
                </a:solidFill>
              </a:rPr>
              <a:t>/in/</a:t>
            </a:r>
            <a:r>
              <a:rPr lang="en-US" dirty="0" err="1">
                <a:solidFill>
                  <a:srgbClr val="D3EBD5"/>
                </a:solidFill>
              </a:rPr>
              <a:t>danielledeboer</a:t>
            </a:r>
            <a:r>
              <a:rPr lang="en-US" dirty="0">
                <a:solidFill>
                  <a:srgbClr val="D3EBD5"/>
                </a:solidFill>
              </a:rPr>
              <a:t>/</a:t>
            </a:r>
            <a:endParaRPr lang="en-US" dirty="0">
              <a:solidFill>
                <a:srgbClr val="D3EBD5"/>
              </a:solidFill>
              <a:highlight>
                <a:srgbClr val="01597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18071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80FE2A-B01E-DB49-A9BB-FE8158CD07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F5E38C2-F2E2-A84D-8444-09CEA87A1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424" r="-9155" b="-904"/>
          <a:stretch/>
        </p:blipFill>
        <p:spPr>
          <a:xfrm>
            <a:off x="963166" y="703210"/>
            <a:ext cx="6033810" cy="369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86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7CF0F4-55DD-F84B-B666-1F187E460B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2C413D5-717F-E64E-B135-B30A2491F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65" y="897038"/>
            <a:ext cx="6801631" cy="33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0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2" name="Google Shape;3872;p1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" name="Google Shape;3870;p18"/>
          <p:cNvSpPr txBox="1">
            <a:spLocks noGrp="1"/>
          </p:cNvSpPr>
          <p:nvPr>
            <p:ph type="title"/>
          </p:nvPr>
        </p:nvSpPr>
        <p:spPr>
          <a:xfrm>
            <a:off x="423631" y="10814"/>
            <a:ext cx="6912369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Sustainable Development Goals</a:t>
            </a:r>
            <a:endParaRPr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1" y="924596"/>
            <a:ext cx="7489497" cy="39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2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2" name="Google Shape;3872;p1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6" name="Google Shape;3870;p18">
            <a:extLst>
              <a:ext uri="{FF2B5EF4-FFF2-40B4-BE49-F238E27FC236}">
                <a16:creationId xmlns:a16="http://schemas.microsoft.com/office/drawing/2014/main" id="{D5CA8A6D-6038-6943-981A-669352C030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8300" y="310675"/>
            <a:ext cx="7928159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Desired impact = set up missions</a:t>
            </a:r>
            <a:endParaRPr dirty="0">
              <a:latin typeface="+mj-lt"/>
            </a:endParaRPr>
          </a:p>
        </p:txBody>
      </p:sp>
      <p:pic>
        <p:nvPicPr>
          <p:cNvPr id="7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C2558D-994B-7841-B019-3AE954632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276" y="1145145"/>
            <a:ext cx="4983253" cy="36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1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2" name="Google Shape;3872;p1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7666A3-872A-A641-B9C3-A3C535F2D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67" r="308"/>
          <a:stretch/>
        </p:blipFill>
        <p:spPr>
          <a:xfrm>
            <a:off x="718300" y="1331259"/>
            <a:ext cx="6821714" cy="3204319"/>
          </a:xfrm>
          <a:prstGeom prst="rect">
            <a:avLst/>
          </a:prstGeom>
        </p:spPr>
      </p:pic>
      <p:sp>
        <p:nvSpPr>
          <p:cNvPr id="6" name="Google Shape;3870;p18">
            <a:extLst>
              <a:ext uri="{FF2B5EF4-FFF2-40B4-BE49-F238E27FC236}">
                <a16:creationId xmlns:a16="http://schemas.microsoft.com/office/drawing/2014/main" id="{D5CA8A6D-6038-6943-981A-669352C030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8300" y="310675"/>
            <a:ext cx="6912369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Desired impact = budget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5724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p16"/>
          <p:cNvSpPr txBox="1">
            <a:spLocks noGrp="1"/>
          </p:cNvSpPr>
          <p:nvPr>
            <p:ph type="ctrTitle"/>
          </p:nvPr>
        </p:nvSpPr>
        <p:spPr>
          <a:xfrm>
            <a:off x="293116" y="1554770"/>
            <a:ext cx="5085707" cy="281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nl-BE" sz="2800" dirty="0">
                <a:latin typeface="+mj-lt"/>
              </a:rPr>
              <a:t>Digital Europe Program</a:t>
            </a:r>
            <a:endParaRPr sz="2800" dirty="0">
              <a:latin typeface="+mj-lt"/>
            </a:endParaRPr>
          </a:p>
        </p:txBody>
      </p: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4FF60592-AA9A-7142-9C18-C3D28DF22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104" y="1836346"/>
            <a:ext cx="4251390" cy="2787657"/>
          </a:xfrm>
          <a:prstGeom prst="rect">
            <a:avLst/>
          </a:prstGeom>
        </p:spPr>
      </p:pic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92C05B87-B430-8C4D-99A8-9CF1BFBF3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44" y="1836345"/>
            <a:ext cx="4251390" cy="27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7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xfrm>
            <a:off x="1341453" y="194734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Digital Europe Program</a:t>
            </a:r>
            <a:endParaRPr dirty="0">
              <a:latin typeface="+mj-lt"/>
            </a:endParaRPr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+mj-lt"/>
              </a:rPr>
              <a:t>9</a:t>
            </a:fld>
            <a:endParaRPr>
              <a:latin typeface="+mj-lt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43E276-EC88-E741-AB3E-C0283E3B2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54" y="1219246"/>
            <a:ext cx="5390573" cy="2409423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EDD54BD3-6FF7-B24D-8E03-91F5C46487D4}"/>
              </a:ext>
            </a:extLst>
          </p:cNvPr>
          <p:cNvSpPr txBox="1"/>
          <p:nvPr/>
        </p:nvSpPr>
        <p:spPr>
          <a:xfrm>
            <a:off x="1341453" y="3962894"/>
            <a:ext cx="5390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Horizon Europe focuses on innovative SMEs that develop new products. </a:t>
            </a:r>
          </a:p>
          <a:p>
            <a:r>
              <a:rPr lang="en-GB" dirty="0"/>
              <a:t>Digital Europe must promote the widespread adoption of digital technologies</a:t>
            </a:r>
            <a:endParaRPr lang="nl-NL" dirty="0">
              <a:solidFill>
                <a:schemeClr val="dk1"/>
              </a:solidFill>
              <a:latin typeface="+mj-lt"/>
              <a:cs typeface="Titillium Web Light"/>
              <a:sym typeface="Titillium Web Light"/>
            </a:endParaRPr>
          </a:p>
        </p:txBody>
      </p:sp>
    </p:spTree>
    <p:extLst>
      <p:ext uri="{BB962C8B-B14F-4D97-AF65-F5344CB8AC3E}">
        <p14:creationId xmlns:p14="http://schemas.microsoft.com/office/powerpoint/2010/main" val="3235616705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10607</TotalTime>
  <Words>416</Words>
  <Application>Microsoft Macintosh PowerPoint</Application>
  <PresentationFormat>On-screen Show (16:9)</PresentationFormat>
  <Paragraphs>49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Titillium Web Light</vt:lpstr>
      <vt:lpstr>Avenir Roman</vt:lpstr>
      <vt:lpstr>Arial</vt:lpstr>
      <vt:lpstr>Dosis ExtraLight</vt:lpstr>
      <vt:lpstr>-apple-system</vt:lpstr>
      <vt:lpstr>Mowbray template</vt:lpstr>
      <vt:lpstr>PowerPoint Presentation</vt:lpstr>
      <vt:lpstr>PowerPoint Presentation</vt:lpstr>
      <vt:lpstr>PowerPoint Presentation</vt:lpstr>
      <vt:lpstr>PowerPoint Presentation</vt:lpstr>
      <vt:lpstr>Sustainable Development Goals</vt:lpstr>
      <vt:lpstr>Desired impact = set up missions</vt:lpstr>
      <vt:lpstr>Desired impact = budget</vt:lpstr>
      <vt:lpstr>Digital Europe Program</vt:lpstr>
      <vt:lpstr>Digital Europe Program</vt:lpstr>
      <vt:lpstr>Impact through Ecosystem perspective</vt:lpstr>
      <vt:lpstr>Disciplinary boundary crosser RU main change needed</vt:lpstr>
      <vt:lpstr>Skills for Impact in EU</vt:lpstr>
      <vt:lpstr>Open Innovation for Impact</vt:lpstr>
      <vt:lpstr>Innovation dimension in the Research University</vt:lpstr>
      <vt:lpstr>Ecosystems</vt:lpstr>
      <vt:lpstr>Read more? enoll.org</vt:lpstr>
      <vt:lpstr>PowerPoint Presentation</vt:lpstr>
      <vt:lpstr>EU Consortia for Regional Impact</vt:lpstr>
      <vt:lpstr>PowerPoint Presentation</vt:lpstr>
      <vt:lpstr>Bigger transitions towards Impact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USE</dc:title>
  <dc:creator>Danielle de Boer</dc:creator>
  <cp:lastModifiedBy>Okke Delfos Visser</cp:lastModifiedBy>
  <cp:revision>175</cp:revision>
  <cp:lastPrinted>2020-12-07T10:53:59Z</cp:lastPrinted>
  <dcterms:modified xsi:type="dcterms:W3CDTF">2020-12-07T10:55:36Z</dcterms:modified>
</cp:coreProperties>
</file>